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  <p:sldMasterId id="2147483690" r:id="rId2"/>
  </p:sldMasterIdLst>
  <p:notesMasterIdLst>
    <p:notesMasterId r:id="rId20"/>
  </p:notesMasterIdLst>
  <p:handoutMasterIdLst>
    <p:handoutMasterId r:id="rId21"/>
  </p:handout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4" autoAdjust="0"/>
    <p:restoredTop sz="72283" autoAdjust="0"/>
  </p:normalViewPr>
  <p:slideViewPr>
    <p:cSldViewPr snapToGrid="0">
      <p:cViewPr varScale="1">
        <p:scale>
          <a:sx n="49" d="100"/>
          <a:sy n="49" d="100"/>
        </p:scale>
        <p:origin x="1374" y="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285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79E6D7-D11D-4329-896E-2B9CF9C3DEEB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5A5F2A-FB3B-45BA-BA4A-F4837916E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574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C5FEB-099F-4E52-B590-D04C566AE3B6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FA6BEF-0D01-42CD-AF49-6C72D33EA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12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A6BEF-0D01-42CD-AF49-6C72D33EA4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16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emf"/><Relationship Id="rId4" Type="http://schemas.openxmlformats.org/officeDocument/2006/relationships/image" Target="../media/image7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3.emf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6" name="MS logo white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282259" y="6011681"/>
            <a:ext cx="1344637" cy="2877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8785" y="2967842"/>
            <a:ext cx="5754430" cy="92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231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384" y="160923"/>
            <a:ext cx="170973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372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500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467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259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384" y="160923"/>
            <a:ext cx="170973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88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784" y="2906011"/>
            <a:ext cx="10034748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54721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6126438"/>
            <a:ext cx="12192000" cy="7393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44080" y="3877588"/>
            <a:ext cx="9179003" cy="651821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26151" y="2073276"/>
            <a:ext cx="9179004" cy="1804311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058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882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77" y="6367522"/>
            <a:ext cx="170973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149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0" y="6126438"/>
            <a:ext cx="12192000" cy="7393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23779" y="6372063"/>
            <a:ext cx="1025270" cy="224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28" y="385232"/>
            <a:ext cx="3119224" cy="499946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44080" y="3877588"/>
            <a:ext cx="9179003" cy="651821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44080" y="2073276"/>
            <a:ext cx="9179004" cy="1804311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5882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882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01450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0" y="6126438"/>
            <a:ext cx="12192000" cy="7393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23779" y="6372063"/>
            <a:ext cx="1025270" cy="224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28" y="385232"/>
            <a:ext cx="3119224" cy="499946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44080" y="3877588"/>
            <a:ext cx="9179003" cy="651821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44080" y="2073276"/>
            <a:ext cx="9179004" cy="1804311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058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882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74597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8046" y="1186356"/>
            <a:ext cx="1090650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271743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1" y="6118656"/>
            <a:ext cx="12191999" cy="73934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642" y="6308305"/>
            <a:ext cx="2393633" cy="36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78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2189" y="2084172"/>
            <a:ext cx="5563811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32269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32189" y="2084172"/>
            <a:ext cx="5563811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13597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3345" y="1217195"/>
            <a:ext cx="5154444" cy="1973570"/>
          </a:xfrm>
        </p:spPr>
        <p:txBody>
          <a:bodyPr wrap="square">
            <a:spAutoFit/>
          </a:bodyPr>
          <a:lstStyle>
            <a:lvl1pPr>
              <a:defRPr sz="647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10006" y="0"/>
            <a:ext cx="6094444" cy="68561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1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503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720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803" y="160923"/>
            <a:ext cx="170973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7409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 Connect log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785" y="2967842"/>
            <a:ext cx="5754430" cy="922315"/>
          </a:xfrm>
          <a:prstGeom prst="rect">
            <a:avLst/>
          </a:prstGeom>
        </p:spPr>
      </p:pic>
      <p:pic>
        <p:nvPicPr>
          <p:cNvPr id="9" name="MS logo white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282259" y="6011681"/>
            <a:ext cx="1344637" cy="28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82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4744" y="2882374"/>
            <a:ext cx="4482512" cy="95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5475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4188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A4C7-2435-4040-85DC-E645CABEA110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30DFF-5E2A-4D42-92AA-97824C75AB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526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1" y="478"/>
            <a:ext cx="12191999" cy="65156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>
            <a:outerShdw blurRad="25400" dist="12700" dir="5400000" algn="t" rotWithShape="0">
              <a:prstClr val="black">
                <a:alpha val="1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609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07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526" y="211594"/>
            <a:ext cx="1164345" cy="2497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9976" y="6106055"/>
            <a:ext cx="3007584" cy="353351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78411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 (4)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11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81" indent="0">
              <a:buNone/>
              <a:defRPr sz="1959">
                <a:solidFill>
                  <a:schemeClr val="tx1"/>
                </a:solidFill>
              </a:defRPr>
            </a:lvl2pPr>
            <a:lvl3pPr marL="219185" indent="0">
              <a:buNone/>
              <a:defRPr sz="1959">
                <a:solidFill>
                  <a:schemeClr val="tx1"/>
                </a:solidFill>
              </a:defRPr>
            </a:lvl3pPr>
            <a:lvl4pPr marL="466351" indent="0">
              <a:buNone/>
              <a:defRPr sz="1763">
                <a:solidFill>
                  <a:schemeClr val="tx1"/>
                </a:solidFill>
              </a:defRPr>
            </a:lvl4pPr>
            <a:lvl5pPr marL="724400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830834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18785" y="2967842"/>
            <a:ext cx="5754430" cy="922315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6" name="MS logo white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282259" y="6011681"/>
            <a:ext cx="1344637" cy="28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931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- Conne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54244" y="6145541"/>
            <a:ext cx="1344637" cy="2877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03565" y="477"/>
            <a:ext cx="9172873" cy="68575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42749" y="353708"/>
            <a:ext cx="3119224" cy="499946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59857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- Conne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3">
            <a:alphaModFix amt="10000"/>
          </a:blip>
          <a:srcRect t="43378" r="43213" b="10783"/>
          <a:stretch/>
        </p:blipFill>
        <p:spPr>
          <a:xfrm>
            <a:off x="3003565" y="477"/>
            <a:ext cx="9172873" cy="685752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03537" y="515206"/>
            <a:ext cx="3119224" cy="499946"/>
          </a:xfrm>
          <a:prstGeom prst="rect">
            <a:avLst/>
          </a:prstGeom>
        </p:spPr>
      </p:pic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9" name="MS logo white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54244" y="6145541"/>
            <a:ext cx="1344637" cy="28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482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3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353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355806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36399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339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339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180547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769847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89587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784" y="2906011"/>
            <a:ext cx="10034748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24036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41792" y="6145541"/>
            <a:ext cx="1344637" cy="2877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03565" y="477"/>
            <a:ext cx="9172873" cy="68575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3537" y="6013079"/>
            <a:ext cx="3119224" cy="499946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40658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03565" y="477"/>
            <a:ext cx="9172873" cy="6857523"/>
          </a:xfrm>
          <a:prstGeom prst="rect">
            <a:avLst/>
          </a:prstGeom>
        </p:spPr>
      </p:pic>
      <p:sp>
        <p:nvSpPr>
          <p:cNvPr id="20" name="Title 12"/>
          <p:cNvSpPr>
            <a:spLocks noGrp="1"/>
          </p:cNvSpPr>
          <p:nvPr>
            <p:ph type="title" hasCustomPrompt="1"/>
          </p:nvPr>
        </p:nvSpPr>
        <p:spPr>
          <a:xfrm>
            <a:off x="544080" y="2073276"/>
            <a:ext cx="9179004" cy="1804311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5882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44080" y="3869805"/>
            <a:ext cx="9179003" cy="651821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03537" y="6013079"/>
            <a:ext cx="3119224" cy="49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75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148300" y="149903"/>
            <a:ext cx="9172873" cy="6857523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32687" y="1186356"/>
            <a:ext cx="10968755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96870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148300" y="149903"/>
            <a:ext cx="9172873" cy="685752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93344" y="2084172"/>
            <a:ext cx="11429417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37695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5794" y="2084172"/>
            <a:ext cx="11429417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71162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93346" y="1217195"/>
            <a:ext cx="5229144" cy="1973570"/>
          </a:xfrm>
        </p:spPr>
        <p:txBody>
          <a:bodyPr wrap="square">
            <a:spAutoFit/>
          </a:bodyPr>
          <a:lstStyle>
            <a:lvl1pPr>
              <a:defRPr sz="64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10006" y="0"/>
            <a:ext cx="6094444" cy="68561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112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6619795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2073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7441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548232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18785" y="2967842"/>
            <a:ext cx="5754430" cy="922315"/>
          </a:xfrm>
          <a:prstGeom prst="rect">
            <a:avLst/>
          </a:prstGeom>
        </p:spPr>
      </p:pic>
      <p:pic>
        <p:nvPicPr>
          <p:cNvPr id="9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282259" y="6011681"/>
            <a:ext cx="1344637" cy="28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43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43939" y="6145541"/>
            <a:ext cx="1344637" cy="2877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03565" y="477"/>
            <a:ext cx="9172873" cy="68575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3537" y="515206"/>
            <a:ext cx="3119224" cy="4999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01199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854121" y="2887043"/>
            <a:ext cx="4483757" cy="959394"/>
          </a:xfrm>
          <a:prstGeom prst="rect">
            <a:avLst/>
          </a:prstGeom>
        </p:spPr>
      </p:pic>
      <p:sp>
        <p:nvSpPr>
          <p:cNvPr id="7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2016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063830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2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31817"/>
            <a:ext cx="5826760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384" y="160923"/>
            <a:ext cx="170973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623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41060"/>
            <a:ext cx="5826760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205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2040141"/>
            <a:ext cx="5826760" cy="2052030"/>
          </a:xfrm>
        </p:spPr>
        <p:txBody>
          <a:bodyPr wrap="square"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3069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2040141"/>
            <a:ext cx="5826760" cy="2052030"/>
          </a:xfrm>
        </p:spPr>
        <p:txBody>
          <a:bodyPr wrap="square"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49222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5778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712" r:id="rId3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Edit Master text styles</a:t>
            </a:r>
          </a:p>
          <a:p>
            <a:pPr marL="336145" marR="0" lvl="1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Second level</a:t>
            </a:r>
          </a:p>
          <a:p>
            <a:pPr marL="336145" marR="0" lvl="2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36145" marR="0" lvl="3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Fourth level</a:t>
            </a:r>
          </a:p>
          <a:p>
            <a:pPr marL="336145" marR="0" lvl="4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Fifth level</a:t>
            </a:r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65" name="Group 64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67" name="Group 66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74" name="Rectangle 73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5" name="Rectangle 74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Rectangle 75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Rectangle 76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8" name="Rectangle 77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Rectangle 78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8" name="Group 67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71" name="Rectangle 70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72" name="Rectangle 71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73" name="Rectangle 72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9" name="TextBox 68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solidFill>
                      <a:schemeClr val="bg1"/>
                    </a:solidFill>
                  </a:rPr>
                  <a:t>Main colors</a:t>
                </a:r>
              </a:p>
            </p:txBody>
          </p:sp>
          <p:sp>
            <p:nvSpPr>
              <p:cNvPr id="70" name="TextBox 69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solidFill>
                      <a:schemeClr val="bg1"/>
                    </a:solidFill>
                  </a:rPr>
                  <a:t>Secondary colors (use only when</a:t>
                </a:r>
                <a:r>
                  <a:rPr lang="en-US" sz="980" baseline="0" dirty="0">
                    <a:solidFill>
                      <a:schemeClr val="bg1"/>
                    </a:solidFill>
                  </a:rPr>
                  <a:t> necessary)</a:t>
                </a:r>
                <a:endParaRPr lang="en-US" sz="98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Rectangle 65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82885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3921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353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3147" y="2084187"/>
            <a:ext cx="10699619" cy="179309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Microsoft Bot Framework</a:t>
            </a:r>
            <a:br>
              <a:rPr lang="en-US" b="1" dirty="0"/>
            </a:br>
            <a:r>
              <a:rPr lang="en-US" b="1" dirty="0"/>
              <a:t>An 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sz="quarter" idx="12"/>
          </p:nvPr>
        </p:nvSpPr>
        <p:spPr>
          <a:xfrm>
            <a:off x="543147" y="3878574"/>
            <a:ext cx="6282196" cy="1792326"/>
          </a:xfrm>
        </p:spPr>
        <p:txBody>
          <a:bodyPr/>
          <a:lstStyle/>
          <a:p>
            <a:pPr fontAlgn="base"/>
            <a:endParaRPr lang="en-IN" dirty="0"/>
          </a:p>
          <a:p>
            <a:pPr fontAlgn="base"/>
            <a:r>
              <a:rPr lang="en-IN" dirty="0"/>
              <a:t>Umamaheswaran</a:t>
            </a:r>
          </a:p>
          <a:p>
            <a:pPr fontAlgn="base"/>
            <a:r>
              <a:rPr lang="en-IN" dirty="0"/>
              <a:t>@UMW360</a:t>
            </a:r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714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40" y="1506523"/>
            <a:ext cx="6314440" cy="501162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Bot Framework SDK for .NET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Bot Framework SDK for node.js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Emulator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Azure(or any website) for hosting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Registration Portal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916" y="2376978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24313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1232"/>
            <a:ext cx="12192001" cy="69392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579" y="4205019"/>
            <a:ext cx="5826759" cy="899665"/>
          </a:xfrm>
        </p:spPr>
        <p:txBody>
          <a:bodyPr/>
          <a:lstStyle/>
          <a:p>
            <a:r>
              <a:rPr lang="en-US" sz="6600" b="1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9578" y="5208808"/>
            <a:ext cx="711278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chemeClr val="bg1"/>
                </a:solidFill>
              </a:rPr>
              <a:t>A greeting bot in C# &amp; node.js</a:t>
            </a:r>
          </a:p>
        </p:txBody>
      </p:sp>
    </p:spTree>
    <p:extLst>
      <p:ext uri="{BB962C8B-B14F-4D97-AF65-F5344CB8AC3E}">
        <p14:creationId xmlns:p14="http://schemas.microsoft.com/office/powerpoint/2010/main" val="195738323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6922392" cy="899665"/>
          </a:xfrm>
        </p:spPr>
        <p:txBody>
          <a:bodyPr/>
          <a:lstStyle/>
          <a:p>
            <a:r>
              <a:rPr lang="en-US" dirty="0"/>
              <a:t>The Cognitive Services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403141"/>
              </p:ext>
            </p:extLst>
          </p:nvPr>
        </p:nvGraphicFramePr>
        <p:xfrm>
          <a:off x="0" y="1291192"/>
          <a:ext cx="2473036" cy="55668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73036">
                  <a:extLst>
                    <a:ext uri="{9D8B030D-6E8A-4147-A177-3AD203B41FA5}">
                      <a16:colId xmlns:a16="http://schemas.microsoft.com/office/drawing/2014/main" val="3175628229"/>
                    </a:ext>
                  </a:extLst>
                </a:gridCol>
              </a:tblGrid>
              <a:tr h="6958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588671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Computer Vision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421092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Content Moderator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613043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Emotion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844905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413246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Video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791817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689115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996103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78989"/>
              </p:ext>
            </p:extLst>
          </p:nvPr>
        </p:nvGraphicFramePr>
        <p:xfrm>
          <a:off x="2473036" y="1291192"/>
          <a:ext cx="2473036" cy="5566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3036">
                  <a:extLst>
                    <a:ext uri="{9D8B030D-6E8A-4147-A177-3AD203B41FA5}">
                      <a16:colId xmlns:a16="http://schemas.microsoft.com/office/drawing/2014/main" val="3175628229"/>
                    </a:ext>
                  </a:extLst>
                </a:gridCol>
              </a:tblGrid>
              <a:tr h="6958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SPEECH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588671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Bing</a:t>
                      </a:r>
                      <a:r>
                        <a:rPr lang="en-US" baseline="0" dirty="0"/>
                        <a:t> Speech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421092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Custom Speech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613043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Service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844905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Speaker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413246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Recognition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791817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689115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996103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124287"/>
              </p:ext>
            </p:extLst>
          </p:nvPr>
        </p:nvGraphicFramePr>
        <p:xfrm>
          <a:off x="4856299" y="1293911"/>
          <a:ext cx="2473036" cy="55668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73036">
                  <a:extLst>
                    <a:ext uri="{9D8B030D-6E8A-4147-A177-3AD203B41FA5}">
                      <a16:colId xmlns:a16="http://schemas.microsoft.com/office/drawing/2014/main" val="3175628229"/>
                    </a:ext>
                  </a:extLst>
                </a:gridCol>
              </a:tblGrid>
              <a:tr h="6958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LANGUAGE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588671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Bing</a:t>
                      </a:r>
                      <a:r>
                        <a:rPr lang="en-US" baseline="0" dirty="0"/>
                        <a:t> Spell Check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421092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Language Understanding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613043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Linguistic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844905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Text Analytics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413246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Translator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791817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 err="1"/>
                        <a:t>WebLM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689115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996103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34559"/>
              </p:ext>
            </p:extLst>
          </p:nvPr>
        </p:nvGraphicFramePr>
        <p:xfrm>
          <a:off x="7329335" y="1291192"/>
          <a:ext cx="2473036" cy="556680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73036">
                  <a:extLst>
                    <a:ext uri="{9D8B030D-6E8A-4147-A177-3AD203B41FA5}">
                      <a16:colId xmlns:a16="http://schemas.microsoft.com/office/drawing/2014/main" val="3175628229"/>
                    </a:ext>
                  </a:extLst>
                </a:gridCol>
              </a:tblGrid>
              <a:tr h="6958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KNOWLEDGE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588671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Academic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421092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Entity</a:t>
                      </a:r>
                      <a:r>
                        <a:rPr lang="en-US" baseline="0" dirty="0"/>
                        <a:t> linking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613043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Knowledge Exploration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844905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 err="1"/>
                        <a:t>QnA</a:t>
                      </a:r>
                      <a:r>
                        <a:rPr lang="en-US" dirty="0"/>
                        <a:t> Maker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413246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Recommendations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791817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689115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996103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862766"/>
              </p:ext>
            </p:extLst>
          </p:nvPr>
        </p:nvGraphicFramePr>
        <p:xfrm>
          <a:off x="9802371" y="1291192"/>
          <a:ext cx="2473036" cy="556680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73036">
                  <a:extLst>
                    <a:ext uri="{9D8B030D-6E8A-4147-A177-3AD203B41FA5}">
                      <a16:colId xmlns:a16="http://schemas.microsoft.com/office/drawing/2014/main" val="3175628229"/>
                    </a:ext>
                  </a:extLst>
                </a:gridCol>
              </a:tblGrid>
              <a:tr h="6958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SEARCH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588671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Bing Autosuggest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421092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Bing Image Search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613043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Bing News Search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844905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Bing Video Search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413246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Bing Web</a:t>
                      </a:r>
                      <a:r>
                        <a:rPr lang="en-US" baseline="0" dirty="0"/>
                        <a:t> Search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791817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689115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9961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798874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40" y="2031817"/>
            <a:ext cx="11420252" cy="412420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For an app, LUIS deals in a number of “Intents“ &amp; “Entities”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Trained with a number of “Utterances” for each intent with Entity placement.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Determines with a degree of confidence which intent was meant from a given phrase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Provides the Intent and extracted Entities to application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Developer can see stats on Intents selected by LUIS over time and can guide the training based on actual user utterances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9240" y="1296564"/>
            <a:ext cx="686867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“Language Understanding Intelligence Services”</a:t>
            </a:r>
          </a:p>
        </p:txBody>
      </p:sp>
    </p:spTree>
    <p:extLst>
      <p:ext uri="{BB962C8B-B14F-4D97-AF65-F5344CB8AC3E}">
        <p14:creationId xmlns:p14="http://schemas.microsoft.com/office/powerpoint/2010/main" val="147712913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1232"/>
            <a:ext cx="12192001" cy="69392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579" y="4205019"/>
            <a:ext cx="5826759" cy="899665"/>
          </a:xfrm>
        </p:spPr>
        <p:txBody>
          <a:bodyPr/>
          <a:lstStyle/>
          <a:p>
            <a:r>
              <a:rPr lang="en-US" sz="6600" b="1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9578" y="5208808"/>
            <a:ext cx="711278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chemeClr val="bg1"/>
                </a:solidFill>
              </a:rPr>
              <a:t>Bot + Cognitive services</a:t>
            </a:r>
          </a:p>
        </p:txBody>
      </p:sp>
    </p:spTree>
    <p:extLst>
      <p:ext uri="{BB962C8B-B14F-4D97-AF65-F5344CB8AC3E}">
        <p14:creationId xmlns:p14="http://schemas.microsoft.com/office/powerpoint/2010/main" val="115247279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40" y="1189176"/>
            <a:ext cx="11494392" cy="358251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Messaging has become a dominate for of communication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There a significant cost saving, efficiency and user connection benefits to using bots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The bot framework enables bots to be built in several languages, be hosted in many places and appear in many channels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Cognitive services bring significant power to the framework</a:t>
            </a:r>
          </a:p>
        </p:txBody>
      </p:sp>
    </p:spTree>
    <p:extLst>
      <p:ext uri="{BB962C8B-B14F-4D97-AF65-F5344CB8AC3E}">
        <p14:creationId xmlns:p14="http://schemas.microsoft.com/office/powerpoint/2010/main" val="408933549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40" y="2031817"/>
            <a:ext cx="8652338" cy="1934440"/>
          </a:xfrm>
        </p:spPr>
        <p:txBody>
          <a:bodyPr/>
          <a:lstStyle/>
          <a:p>
            <a:r>
              <a:rPr lang="en-US" dirty="0"/>
              <a:t>dev.botframework.com</a:t>
            </a:r>
          </a:p>
          <a:p>
            <a:r>
              <a:rPr lang="en-US" dirty="0"/>
              <a:t>microsoft.com/cognitive-services</a:t>
            </a:r>
          </a:p>
        </p:txBody>
      </p:sp>
    </p:spTree>
    <p:extLst>
      <p:ext uri="{BB962C8B-B14F-4D97-AF65-F5344CB8AC3E}">
        <p14:creationId xmlns:p14="http://schemas.microsoft.com/office/powerpoint/2010/main" val="117049227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923" y="1163128"/>
            <a:ext cx="6950007" cy="412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1502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Messaging is King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40" y="2031817"/>
            <a:ext cx="4537222" cy="2400657"/>
          </a:xfrm>
        </p:spPr>
        <p:txBody>
          <a:bodyPr/>
          <a:lstStyle/>
          <a:p>
            <a:r>
              <a:rPr lang="en-US" sz="3200" dirty="0"/>
              <a:t>Monthly active users of the top 4 messaging apps surpassed monthly active social network app users in Q1 2015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266" y="1172835"/>
            <a:ext cx="7148734" cy="568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41234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 or not?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40" y="1445663"/>
            <a:ext cx="8640298" cy="470994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Don’t just search query results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Act as agent for user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Translate user intent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Perform actions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Combine data from multiple sources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Maintain dialog context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May exhibit personality</a:t>
            </a:r>
          </a:p>
        </p:txBody>
      </p:sp>
    </p:spTree>
    <p:extLst>
      <p:ext uri="{BB962C8B-B14F-4D97-AF65-F5344CB8AC3E}">
        <p14:creationId xmlns:p14="http://schemas.microsoft.com/office/powerpoint/2010/main" val="385361783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1232"/>
            <a:ext cx="12192001" cy="69392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579" y="4205019"/>
            <a:ext cx="5826759" cy="899665"/>
          </a:xfrm>
        </p:spPr>
        <p:txBody>
          <a:bodyPr/>
          <a:lstStyle/>
          <a:p>
            <a:r>
              <a:rPr lang="en-US" sz="6600" b="1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9579" y="5208808"/>
            <a:ext cx="5520894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chemeClr val="bg1"/>
                </a:solidFill>
              </a:rPr>
              <a:t>Fun with a Skype bot</a:t>
            </a:r>
          </a:p>
        </p:txBody>
      </p:sp>
    </p:spTree>
    <p:extLst>
      <p:ext uri="{BB962C8B-B14F-4D97-AF65-F5344CB8AC3E}">
        <p14:creationId xmlns:p14="http://schemas.microsoft.com/office/powerpoint/2010/main" val="104178558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6531" y="1362269"/>
            <a:ext cx="4300022" cy="169221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65% of smart phone owners already use voice assistants on their phone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6531" y="3353511"/>
            <a:ext cx="4300022" cy="203440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80% of executives believe artificial intelligence improves worker performance and create jobs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39571" y="1368874"/>
            <a:ext cx="4300022" cy="19574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By 2018, at least 50% of the newest versions of enterprise software products will include some 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CaaP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-based capabilities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51244" y="3506031"/>
            <a:ext cx="4300022" cy="19574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By 2020, at least 80% of new enterprise application releases will make reasonably strong use of chat bots</a:t>
            </a:r>
          </a:p>
        </p:txBody>
      </p:sp>
    </p:spTree>
    <p:extLst>
      <p:ext uri="{BB962C8B-B14F-4D97-AF65-F5344CB8AC3E}">
        <p14:creationId xmlns:p14="http://schemas.microsoft.com/office/powerpoint/2010/main" val="311258468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Benefits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40" y="1409247"/>
            <a:ext cx="11922761" cy="501162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Engage with the chat-generation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Lowered business cost to serve internally and externally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Improved resource focus on other tasks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More quickly connect users with information and services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Act as a friendly navigator for legacy or cumbersome data</a:t>
            </a:r>
          </a:p>
        </p:txBody>
      </p:sp>
    </p:spTree>
    <p:extLst>
      <p:ext uri="{BB962C8B-B14F-4D97-AF65-F5344CB8AC3E}">
        <p14:creationId xmlns:p14="http://schemas.microsoft.com/office/powerpoint/2010/main" val="196200456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Industry Momentum</a:t>
            </a:r>
          </a:p>
        </p:txBody>
      </p:sp>
      <p:sp>
        <p:nvSpPr>
          <p:cNvPr id="4" name="Oval 3"/>
          <p:cNvSpPr/>
          <p:nvPr/>
        </p:nvSpPr>
        <p:spPr bwMode="auto">
          <a:xfrm>
            <a:off x="352922" y="1779375"/>
            <a:ext cx="2011680" cy="201168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800 M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372211" y="4585013"/>
            <a:ext cx="2011680" cy="201168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55,000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5958769" y="1779375"/>
            <a:ext cx="2011680" cy="201168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67,000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5958769" y="4585013"/>
            <a:ext cx="2011680" cy="201168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15,000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67073" y="1779375"/>
            <a:ext cx="3728925" cy="16250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Monthly active WeChat users,200M with credit cards linked to their accounts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79750" y="2111773"/>
            <a:ext cx="3415888" cy="12926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Developers on Microsoft Bot Framework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79750" y="5110721"/>
            <a:ext cx="3415888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Skills in the amazon Alexa store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64602" y="4971633"/>
            <a:ext cx="3415888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Bot developers on Facebook</a:t>
            </a:r>
          </a:p>
        </p:txBody>
      </p:sp>
    </p:spTree>
    <p:extLst>
      <p:ext uri="{BB962C8B-B14F-4D97-AF65-F5344CB8AC3E}">
        <p14:creationId xmlns:p14="http://schemas.microsoft.com/office/powerpoint/2010/main" val="68484736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Expedia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5" y="1162050"/>
            <a:ext cx="257175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7465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they live?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376" y="4380302"/>
            <a:ext cx="1600200" cy="1600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329" y="4408611"/>
            <a:ext cx="1600200" cy="16073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199" y="4285881"/>
            <a:ext cx="1593507" cy="15864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726" y="1636648"/>
            <a:ext cx="1600200" cy="1600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506" y="1636648"/>
            <a:ext cx="1600200" cy="1600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981" y="1636648"/>
            <a:ext cx="1600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93297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onnect_2016_Template_Light">
  <a:themeElements>
    <a:clrScheme name="Custom 2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2.xml><?xml version="1.0" encoding="utf-8"?>
<a:theme xmlns:a="http://schemas.openxmlformats.org/drawingml/2006/main" name="Connect_2016_Template_Dark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E2881649-9D4D-4513-9E5E-5A76199B180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Microsoft_Connect_2016_STUDIO_SlideTemplate_101416</Template>
  <TotalTime>0</TotalTime>
  <Words>456</Words>
  <Application>Microsoft Office PowerPoint</Application>
  <PresentationFormat>Widescreen</PresentationFormat>
  <Paragraphs>102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Consolas</vt:lpstr>
      <vt:lpstr>Segoe UI</vt:lpstr>
      <vt:lpstr>Segoe UI Light</vt:lpstr>
      <vt:lpstr>Wingdings</vt:lpstr>
      <vt:lpstr>Connect_2016_Template_Light</vt:lpstr>
      <vt:lpstr>Connect_2016_Template_Dark</vt:lpstr>
      <vt:lpstr>Microsoft Bot Framework An Introduction</vt:lpstr>
      <vt:lpstr>Messaging is King</vt:lpstr>
      <vt:lpstr>Bot or not?</vt:lpstr>
      <vt:lpstr>Demo</vt:lpstr>
      <vt:lpstr>Forecasts</vt:lpstr>
      <vt:lpstr>Potential Benefits</vt:lpstr>
      <vt:lpstr>Industry Momentum</vt:lpstr>
      <vt:lpstr>Expedia</vt:lpstr>
      <vt:lpstr>Where do they live?</vt:lpstr>
      <vt:lpstr>Tools</vt:lpstr>
      <vt:lpstr>Demo</vt:lpstr>
      <vt:lpstr>The Cognitive Services</vt:lpstr>
      <vt:lpstr>LUIS</vt:lpstr>
      <vt:lpstr>Demo</vt:lpstr>
      <vt:lpstr>Summary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2016-11-11T20:03:13Z</dcterms:created>
  <dcterms:modified xsi:type="dcterms:W3CDTF">2017-09-07T17:12:48Z</dcterms:modified>
</cp:coreProperties>
</file>